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267" r:id="rId5"/>
    <p:sldId id="280" r:id="rId6"/>
    <p:sldId id="290" r:id="rId7"/>
    <p:sldId id="291" r:id="rId8"/>
    <p:sldId id="292" r:id="rId9"/>
    <p:sldId id="287" r:id="rId10"/>
    <p:sldId id="281" r:id="rId11"/>
    <p:sldId id="288" r:id="rId12"/>
    <p:sldId id="282" r:id="rId13"/>
    <p:sldId id="293" r:id="rId14"/>
    <p:sldId id="289" r:id="rId15"/>
    <p:sldId id="283" r:id="rId16"/>
    <p:sldId id="284" r:id="rId17"/>
  </p:sldIdLst>
  <p:sldSz cx="12192000" cy="6858000"/>
  <p:notesSz cx="6858000" cy="9144000"/>
  <p:defaultTextStyle>
    <a:defPPr rtl="0">
      <a:defRPr lang="da-dk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1" autoAdjust="0"/>
    <p:restoredTop sz="94660"/>
  </p:normalViewPr>
  <p:slideViewPr>
    <p:cSldViewPr snapToGrid="0">
      <p:cViewPr varScale="1">
        <p:scale>
          <a:sx n="45" d="100"/>
          <a:sy n="45" d="100"/>
        </p:scale>
        <p:origin x="66" y="11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05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8077B08D-2487-4D86-B500-0AB642B9DBDB}" type="datetime1">
              <a:rPr lang="da-DK" smtClean="0"/>
              <a:t>06-01-2021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C0E0C28A-8301-4D09-BF6F-17D11FC68C4F}" type="slidenum">
              <a:rPr lang="da-DK" smtClean="0"/>
              <a:t>‹nr.›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413688230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jpe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 noProof="0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C6014B-011E-47E8-B399-338BB8F7B8A2}" type="datetime1">
              <a:rPr lang="da-DK" smtClean="0"/>
              <a:pPr/>
              <a:t>06-01-2021</a:t>
            </a:fld>
            <a:endParaRPr lang="da-DK" dirty="0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a-DK" noProof="0" dirty="0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a-DK" noProof="0" dirty="0"/>
              <a:t>Klik for at redigere i master</a:t>
            </a:r>
          </a:p>
          <a:p>
            <a:pPr lvl="1" rtl="0"/>
            <a:r>
              <a:rPr lang="da-DK" noProof="0" dirty="0"/>
              <a:t>Andet niveau</a:t>
            </a:r>
          </a:p>
          <a:p>
            <a:pPr lvl="2" rtl="0"/>
            <a:r>
              <a:rPr lang="da-DK" noProof="0" dirty="0"/>
              <a:t>Tredje niveau</a:t>
            </a:r>
          </a:p>
          <a:p>
            <a:pPr lvl="3" rtl="0"/>
            <a:r>
              <a:rPr lang="da-DK" noProof="0" dirty="0"/>
              <a:t>Fjerde niveau</a:t>
            </a:r>
          </a:p>
          <a:p>
            <a:pPr lvl="4" rtl="0"/>
            <a:r>
              <a:rPr lang="da-DK" noProof="0" dirty="0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5127234-4CCC-4D44-8574-686ADA7EE3A8}" type="slidenum">
              <a:rPr lang="da-DK" noProof="0" smtClean="0"/>
              <a:t>‹nr.›</a:t>
            </a:fld>
            <a:endParaRPr lang="da-DK" noProof="0" dirty="0"/>
          </a:p>
        </p:txBody>
      </p:sp>
    </p:spTree>
    <p:extLst>
      <p:ext uri="{BB962C8B-B14F-4D97-AF65-F5344CB8AC3E}">
        <p14:creationId xmlns:p14="http://schemas.microsoft.com/office/powerpoint/2010/main" val="47047874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a-DK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5127234-4CCC-4D44-8574-686ADA7EE3A8}" type="slidenum">
              <a:rPr lang="da-DK" smtClean="0"/>
              <a:t>1</a:t>
            </a:fld>
            <a:endParaRPr lang="da-DK" dirty="0"/>
          </a:p>
        </p:txBody>
      </p:sp>
    </p:spTree>
    <p:extLst>
      <p:ext uri="{BB962C8B-B14F-4D97-AF65-F5344CB8AC3E}">
        <p14:creationId xmlns:p14="http://schemas.microsoft.com/office/powerpoint/2010/main" val="38859916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e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Billed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ktangel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Billed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Billed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rtlCol="0"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Undertitel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da-DK" noProof="0"/>
              <a:t>Klik for at redigere undertiteltypografien i masteren</a:t>
            </a:r>
            <a:endParaRPr lang="da-DK" noProof="0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 rtlCol="0"/>
          <a:lstStyle>
            <a:lvl1pPr>
              <a:defRPr/>
            </a:lvl1pPr>
          </a:lstStyle>
          <a:p>
            <a:fld id="{CE9CAD03-4E12-469F-9273-8A57C976C3A4}" type="datetime1">
              <a:rPr lang="da-DK" smtClean="0"/>
              <a:pPr/>
              <a:t>06-01-2021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5" name="Lige forbindelse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rtlCol="0" anchor="b">
            <a:normAutofit/>
          </a:bodyPr>
          <a:lstStyle>
            <a:lvl1pPr algn="ctr">
              <a:defRPr sz="2400" b="0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billede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a-DK" noProof="0"/>
              <a:t>Klik på ikonet for at tilføje et billede</a:t>
            </a:r>
            <a:endParaRPr lang="da-DK" noProof="0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 rtlCol="0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8F0FA1E-FE24-4B9A-8289-C1AD03F1962A}" type="datetime1">
              <a:rPr lang="da-DK" smtClean="0"/>
              <a:pPr/>
              <a:t>06-01-2021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og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rtlCol="0" anchor="ctr">
            <a:normAutofit/>
          </a:bodyPr>
          <a:lstStyle>
            <a:lvl1pPr algn="ctr">
              <a:defRPr sz="3200" b="0" cap="none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D02EF962-8E35-4580-8D21-32903B8C0BB0}" type="datetime1">
              <a:rPr lang="da-DK" smtClean="0"/>
              <a:pPr/>
              <a:t>06-01-2021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5" name="Lige forbindelse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t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rtlCol="0"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10" name="Pladsholder til tekst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rtlCol="0"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C42D8918-2B29-404B-89D3-6ACEBA05454D}" type="datetime1">
              <a:rPr lang="da-DK" smtClean="0"/>
              <a:pPr/>
              <a:t>06-01-2021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sp>
        <p:nvSpPr>
          <p:cNvPr id="14" name="Tekstfelt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da-DK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5" name="Tekstfelt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 rtl="0"/>
            <a:r>
              <a:rPr lang="da-DK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cxnSp>
        <p:nvCxnSpPr>
          <p:cNvPr id="19" name="Lige forbindelse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vneko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rtlCol="0" anchor="b">
            <a:normAutofit/>
          </a:bodyPr>
          <a:lstStyle>
            <a:lvl1pPr algn="l">
              <a:defRPr sz="3200" b="0" cap="none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99855E5-37B0-4049-AA48-9CCD2B32DAF7}" type="datetime1">
              <a:rPr lang="da-DK" smtClean="0"/>
              <a:pPr/>
              <a:t>06-01-2021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Kort med citat og nav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rtlCol="0"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23" name="Pladsholder til tekst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rtlCol="0"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2AB0CA8C-2AFF-4BCD-9DCC-6FD1BF1F00D0}" type="datetime1">
              <a:rPr lang="da-DK" smtClean="0"/>
              <a:pPr/>
              <a:t>06-01-2021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sp>
        <p:nvSpPr>
          <p:cNvPr id="12" name="Tekstfelt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rtl="0"/>
            <a:r>
              <a:rPr lang="da-DK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sp>
        <p:nvSpPr>
          <p:cNvPr id="13" name="Tekstfelt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 rtl="0"/>
            <a:r>
              <a:rPr lang="da-DK" sz="8000" noProof="0" dirty="0">
                <a:solidFill>
                  <a:schemeClr val="tx1"/>
                </a:solidFill>
                <a:effectLst/>
              </a:rPr>
              <a:t>"</a:t>
            </a:r>
          </a:p>
        </p:txBody>
      </p:sp>
      <p:cxnSp>
        <p:nvCxnSpPr>
          <p:cNvPr id="26" name="Lige forbindelse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andt eller fals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20" name="Pladsholder til tekst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rtlCol="0"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rtlCol="0"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CC3B155-EF09-4D55-BD0D-0836D976C20E}" type="datetime1">
              <a:rPr lang="da-DK" smtClean="0"/>
              <a:pPr/>
              <a:t>06-01-2021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5" name="Lige forbindelse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lodret teks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362FE45A-E51C-44AA-AFA5-AFBC81DC7DDE}" type="datetime1">
              <a:rPr lang="da-DK" smtClean="0"/>
              <a:pPr/>
              <a:t>06-01-2021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4" name="Lige forbindelse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 rtlCol="0"/>
          <a:lstStyle/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lodret tekst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rtlCol="0" anchor="t"/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F9A65D54-2FAA-4A76-8AC1-D0A6D079CD29}" type="datetime1">
              <a:rPr lang="da-DK" smtClean="0"/>
              <a:pPr/>
              <a:t>06-01-2021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4" name="Lige forbindelse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Lige forbindelse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E1657619-C3D5-429C-B08B-DD35C33230BA}" type="datetime1">
              <a:rPr lang="da-DK" smtClean="0"/>
              <a:pPr/>
              <a:t>06-01-2021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97799C9-84D9-46D2-A11E-BCF8A720529D}" type="slidenum">
              <a:rPr lang="da-DK" noProof="0" smtClean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ktion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rtlCol="0" anchor="b">
            <a:normAutofit/>
          </a:bodyPr>
          <a:lstStyle>
            <a:lvl1pPr algn="ctr">
              <a:defRPr sz="4400" b="0" cap="none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F3A4874-7C65-45C9-B88D-0C9229A96866}" type="datetime1">
              <a:rPr lang="da-DK" smtClean="0"/>
              <a:pPr/>
              <a:t>06-01-2021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6" name="Lige forbindelse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Lige forbindelse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indhold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 rtlCol="0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 rtlCol="0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40CFD84-990C-4902-8B5F-C5562C4CF409}" type="datetime1">
              <a:rPr lang="da-DK" smtClean="0"/>
              <a:pPr/>
              <a:t>06-01-2021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D84065D-F351-4B03-BD91-D8A6B8D4B362}" type="slidenum">
              <a:rPr lang="da-DK" noProof="0" smtClean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rtlCol="0"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4" name="Pladsholder til indhold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rtlCol="0" anchor="t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5" name="Pladsholder til tekst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rtlCol="0"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6" name="Pladsholder til indhold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rtlCol="0" anchor="t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7" name="Pladsholder til dato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FC0ECCB-5637-47DE-A091-361EF855819D}" type="datetime1">
              <a:rPr lang="da-DK" smtClean="0"/>
              <a:pPr/>
              <a:t>06-01-2021</a:t>
            </a:fld>
            <a:endParaRPr lang="da-DK" dirty="0"/>
          </a:p>
        </p:txBody>
      </p:sp>
      <p:sp>
        <p:nvSpPr>
          <p:cNvPr id="8" name="Pladsholder til sidefod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9" name="Pladsholder til slidenummer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8" name="Lige forbindelse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dato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A25DA3C-0806-4435-86DD-1D5C9936D65B}" type="datetime1">
              <a:rPr lang="da-DK" smtClean="0"/>
              <a:pPr/>
              <a:t>06-01-2021</a:t>
            </a:fld>
            <a:endParaRPr lang="da-DK" dirty="0"/>
          </a:p>
        </p:txBody>
      </p:sp>
      <p:sp>
        <p:nvSpPr>
          <p:cNvPr id="4" name="Pladsholder til sidefod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5" name="Pladsholder til slidenummer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4" name="Lige forbindelse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7E401879-41F1-41D8-9792-BDD6A2C85707}" type="datetime1">
              <a:rPr lang="da-DK" smtClean="0"/>
              <a:pPr/>
              <a:t>06-01-2021</a:t>
            </a:fld>
            <a:endParaRPr lang="da-DK" dirty="0"/>
          </a:p>
        </p:txBody>
      </p:sp>
      <p:sp>
        <p:nvSpPr>
          <p:cNvPr id="3" name="Pladsholder til sidefod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rtlCol="0" anchor="b">
            <a:normAutofit/>
          </a:bodyPr>
          <a:lstStyle>
            <a:lvl1pPr algn="ctr">
              <a:defRPr sz="2400" b="0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3" name="Pladsholder til indhold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rtlCol="0" anchor="ctr">
            <a:normAutofit/>
          </a:bodyPr>
          <a:lstStyle/>
          <a:p>
            <a:pPr lvl="0" rtl="0"/>
            <a:r>
              <a:rPr lang="da-DK" noProof="0"/>
              <a:t>Klik for at redigere teksttypografierne i masteren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  <a:endParaRPr lang="da-DK" noProof="0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98CABFCD-3DF8-4DB8-9264-FEEC74F79A0C}" type="datetime1">
              <a:rPr lang="da-DK" smtClean="0"/>
              <a:pPr/>
              <a:t>06-01-2021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  <p:cxnSp>
        <p:nvCxnSpPr>
          <p:cNvPr id="16" name="Lige forbindelse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rtlCol="0" anchor="b">
            <a:normAutofit/>
          </a:bodyPr>
          <a:lstStyle>
            <a:lvl1pPr algn="ctr">
              <a:defRPr sz="2800" b="0"/>
            </a:lvl1pPr>
          </a:lstStyle>
          <a:p>
            <a:pPr rtl="0"/>
            <a:r>
              <a:rPr lang="da-DK" noProof="0"/>
              <a:t>Klik for at redigere titeltypografien i masteren</a:t>
            </a:r>
            <a:endParaRPr lang="da-DK" noProof="0" dirty="0"/>
          </a:p>
        </p:txBody>
      </p:sp>
      <p:sp>
        <p:nvSpPr>
          <p:cNvPr id="17" name="Pladsholder til billede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da-DK" noProof="0"/>
              <a:t>Klik på ikonet for at tilføje et billede</a:t>
            </a:r>
            <a:endParaRPr lang="da-DK" noProof="0" dirty="0"/>
          </a:p>
        </p:txBody>
      </p:sp>
      <p:sp>
        <p:nvSpPr>
          <p:cNvPr id="4" name="Pladsholder til tekst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da-DK" noProof="0"/>
              <a:t>Klik for at redigere teksttypografierne i masteren</a:t>
            </a:r>
          </a:p>
        </p:txBody>
      </p:sp>
      <p:sp>
        <p:nvSpPr>
          <p:cNvPr id="5" name="Pladsholder til dato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4876CA1C-756F-47DD-A55C-94B954E6F08E}" type="datetime1">
              <a:rPr lang="da-DK" smtClean="0"/>
              <a:pPr/>
              <a:t>06-01-2021</a:t>
            </a:fld>
            <a:endParaRPr lang="da-DK" dirty="0"/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uppe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Billed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ktangel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Billed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Billed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Pladsholder til titel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a-DK" noProof="0" dirty="0"/>
              <a:t>Klik for at redigere titeltypografier i master</a:t>
            </a:r>
          </a:p>
        </p:txBody>
      </p:sp>
      <p:sp>
        <p:nvSpPr>
          <p:cNvPr id="3" name="Pladsholder til tekst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da-DK" noProof="0" dirty="0"/>
              <a:t>Klik for at redigere i master</a:t>
            </a:r>
          </a:p>
          <a:p>
            <a:pPr lvl="1" rtl="0"/>
            <a:r>
              <a:rPr lang="da-DK" noProof="0" dirty="0"/>
              <a:t>Andet niveau</a:t>
            </a:r>
          </a:p>
          <a:p>
            <a:pPr lvl="2" rtl="0"/>
            <a:r>
              <a:rPr lang="da-DK" noProof="0" dirty="0"/>
              <a:t>Tredje niveau</a:t>
            </a:r>
          </a:p>
          <a:p>
            <a:pPr lvl="3" rtl="0"/>
            <a:r>
              <a:rPr lang="da-DK" noProof="0" dirty="0"/>
              <a:t>Fjerde niveau</a:t>
            </a:r>
          </a:p>
          <a:p>
            <a:pPr lvl="4" rtl="0"/>
            <a:r>
              <a:rPr lang="da-DK" noProof="0" dirty="0"/>
              <a:t>Femte niveau</a:t>
            </a:r>
          </a:p>
        </p:txBody>
      </p:sp>
      <p:sp>
        <p:nvSpPr>
          <p:cNvPr id="4" name="Pladsholder til dato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A912368-A7F2-4802-9144-D4C71A394022}" type="datetime1">
              <a:rPr lang="da-DK" smtClean="0"/>
              <a:t>06-01-2021</a:t>
            </a:fld>
            <a:endParaRPr lang="da-DK" dirty="0"/>
          </a:p>
        </p:txBody>
      </p:sp>
      <p:sp>
        <p:nvSpPr>
          <p:cNvPr id="5" name="Pladsholder til sidefod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endParaRPr lang="da-DK" noProof="0" dirty="0"/>
          </a:p>
        </p:txBody>
      </p:sp>
      <p:sp>
        <p:nvSpPr>
          <p:cNvPr id="6" name="Pladsholder til slidenumm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pPr rtl="0"/>
            <a:fld id="{D57F1E4F-1CFF-5643-939E-217C01CDF565}" type="slidenum">
              <a:rPr lang="da-DK" noProof="0" smtClean="0"/>
              <a:pPr rtl="0"/>
              <a:t>‹nr.›</a:t>
            </a:fld>
            <a:endParaRPr lang="da-DK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8.png"/><Relationship Id="rId4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illede 6" descr="Nærbillede af træårer">
            <a:extLst>
              <a:ext uri="{FF2B5EF4-FFF2-40B4-BE49-F238E27FC236}">
                <a16:creationId xmlns:a16="http://schemas.microsoft.com/office/drawing/2014/main" id="{B804D254-4D14-4A2A-BA9F-3506BBEE4AB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58" b="717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7" name="Rektangel 26">
            <a:extLst>
              <a:ext uri="{FF2B5EF4-FFF2-40B4-BE49-F238E27FC236}">
                <a16:creationId xmlns:a16="http://schemas.microsoft.com/office/drawing/2014/main" id="{C9D262D4-AE8B-4620-949A-609FC366FC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2616" y="1411015"/>
            <a:ext cx="7808159" cy="4103960"/>
          </a:xfrm>
          <a:prstGeom prst="rect">
            <a:avLst/>
          </a:prstGeom>
          <a:blipFill dpi="0" rotWithShape="1">
            <a:blip r:embed="rId5">
              <a:alphaModFix amt="90000"/>
              <a:duotone>
                <a:schemeClr val="bg2">
                  <a:shade val="45000"/>
                  <a:satMod val="135000"/>
                </a:schemeClr>
                <a:prstClr val="white"/>
              </a:duotone>
            </a:blip>
            <a:srcRect/>
            <a:tile tx="0" ty="0" sx="90000" sy="100000" flip="none" algn="ctr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dirty="0"/>
          </a:p>
        </p:txBody>
      </p:sp>
      <p:sp>
        <p:nvSpPr>
          <p:cNvPr id="29" name="Rektangel 28">
            <a:extLst>
              <a:ext uri="{FF2B5EF4-FFF2-40B4-BE49-F238E27FC236}">
                <a16:creationId xmlns:a16="http://schemas.microsoft.com/office/drawing/2014/main" id="{3605853C-E63A-49E2-84A4-4B7DD77A56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28332" y="1540931"/>
            <a:ext cx="7543802" cy="3835401"/>
          </a:xfrm>
          <a:prstGeom prst="rect">
            <a:avLst/>
          </a:prstGeom>
          <a:noFill/>
          <a:ln w="15875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31" name="Gruppe 30">
            <a:extLst>
              <a:ext uri="{FF2B5EF4-FFF2-40B4-BE49-F238E27FC236}">
                <a16:creationId xmlns:a16="http://schemas.microsoft.com/office/drawing/2014/main" id="{9500549F-5B68-400C-A605-BDF102BDBB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3631"/>
            <a:ext cx="12231160" cy="659658"/>
            <a:chOff x="-16934" y="3123631"/>
            <a:chExt cx="12231160" cy="659658"/>
          </a:xfrm>
        </p:grpSpPr>
        <p:sp>
          <p:nvSpPr>
            <p:cNvPr id="32" name="Afrundet rektangel 17">
              <a:extLst>
                <a:ext uri="{FF2B5EF4-FFF2-40B4-BE49-F238E27FC236}">
                  <a16:creationId xmlns:a16="http://schemas.microsoft.com/office/drawing/2014/main" id="{CE12C213-76C6-4953-849D-69BD0C0740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30976" y="312363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a-DK" dirty="0"/>
            </a:p>
          </p:txBody>
        </p:sp>
        <p:pic>
          <p:nvPicPr>
            <p:cNvPr id="33" name="Billede 32">
              <a:extLst>
                <a:ext uri="{FF2B5EF4-FFF2-40B4-BE49-F238E27FC236}">
                  <a16:creationId xmlns:a16="http://schemas.microsoft.com/office/drawing/2014/main" id="{85D5C439-F0A9-41AB-BF38-FB38EB00B7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5536"/>
              <a:ext cx="2478024" cy="612648"/>
            </a:xfrm>
            <a:prstGeom prst="rect">
              <a:avLst/>
            </a:prstGeom>
          </p:spPr>
        </p:pic>
        <p:sp>
          <p:nvSpPr>
            <p:cNvPr id="34" name="Afrundet rektangel 20">
              <a:extLst>
                <a:ext uri="{FF2B5EF4-FFF2-40B4-BE49-F238E27FC236}">
                  <a16:creationId xmlns:a16="http://schemas.microsoft.com/office/drawing/2014/main" id="{CE714C63-2EB2-4CE0-8982-994E7A37AA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17803" y="312492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rtl="0"/>
              <a:endParaRPr lang="da-DK" dirty="0"/>
            </a:p>
          </p:txBody>
        </p:sp>
        <p:pic>
          <p:nvPicPr>
            <p:cNvPr id="35" name="Billede 34">
              <a:extLst>
                <a:ext uri="{FF2B5EF4-FFF2-40B4-BE49-F238E27FC236}">
                  <a16:creationId xmlns:a16="http://schemas.microsoft.com/office/drawing/2014/main" id="{CE568286-7D0B-4E62-BC33-A99A0FD743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5536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BC07B5B3-DDE8-49F7-B2D1-6919986D2B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rtlCol="0">
            <a:noAutofit/>
          </a:bodyPr>
          <a:lstStyle/>
          <a:p>
            <a:r>
              <a:rPr lang="da-DK" sz="3600" dirty="0">
                <a:solidFill>
                  <a:srgbClr val="262626"/>
                </a:solidFill>
              </a:rPr>
              <a:t>3. </a:t>
            </a:r>
            <a:r>
              <a:rPr lang="da-DK" sz="3600" dirty="0"/>
              <a:t>Symmetrisk og Asymmetrisk nøglekryptering og digitale signaturer</a:t>
            </a:r>
            <a:endParaRPr lang="da-DK" sz="3600" dirty="0">
              <a:solidFill>
                <a:srgbClr val="262626"/>
              </a:solidFill>
            </a:endParaRPr>
          </a:p>
        </p:txBody>
      </p:sp>
      <p:cxnSp>
        <p:nvCxnSpPr>
          <p:cNvPr id="37" name="Lige forbindelse 36">
            <a:extLst>
              <a:ext uri="{FF2B5EF4-FFF2-40B4-BE49-F238E27FC236}">
                <a16:creationId xmlns:a16="http://schemas.microsoft.com/office/drawing/2014/main" id="{1E22DAF0-5C05-4D01-A6C7-2832665773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Undertitel 2">
            <a:extLst>
              <a:ext uri="{FF2B5EF4-FFF2-40B4-BE49-F238E27FC236}">
                <a16:creationId xmlns:a16="http://schemas.microsoft.com/office/drawing/2014/main" id="{A9BAE068-68BE-4F0A-A521-B170F96E0E0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rtlCol="0">
            <a:normAutofit lnSpcReduction="10000"/>
          </a:bodyPr>
          <a:lstStyle/>
          <a:p>
            <a:pPr rtl="0"/>
            <a:r>
              <a:rPr lang="da-DK" dirty="0"/>
              <a:t>Redegør for og vis eksempler på symmetrisk og asymmetrisk nøglekryptering, samt anvendelsen af disse i digitale signaturer.</a:t>
            </a:r>
            <a:br>
              <a:rPr lang="da-DK" dirty="0"/>
            </a:br>
            <a:r>
              <a:rPr lang="da-DK" dirty="0"/>
              <a:t>Samt forklar hvordan digitale signaturer anvendes og stoles på i praksis.</a:t>
            </a:r>
            <a:endParaRPr lang="da-DK" dirty="0">
              <a:solidFill>
                <a:srgbClr val="2626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0776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161350" cy="1303867"/>
          </a:xfrm>
        </p:spPr>
        <p:txBody>
          <a:bodyPr>
            <a:normAutofit/>
          </a:bodyPr>
          <a:lstStyle/>
          <a:p>
            <a:r>
              <a:rPr lang="da-DK" dirty="0"/>
              <a:t>Digitale certifikater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sp>
        <p:nvSpPr>
          <p:cNvPr id="6" name="Pladsholder til indhold 2">
            <a:extLst>
              <a:ext uri="{FF2B5EF4-FFF2-40B4-BE49-F238E27FC236}">
                <a16:creationId xmlns:a16="http://schemas.microsoft.com/office/drawing/2014/main" id="{1F37950D-973A-41D9-9C1B-0039FE554B54}"/>
              </a:ext>
            </a:extLst>
          </p:cNvPr>
          <p:cNvSpPr txBox="1">
            <a:spLocks/>
          </p:cNvSpPr>
          <p:nvPr/>
        </p:nvSpPr>
        <p:spPr>
          <a:xfrm>
            <a:off x="861290" y="2686241"/>
            <a:ext cx="7875759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/>
              <a:buNone/>
            </a:pPr>
            <a:endParaRPr lang="da-DK" dirty="0"/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7903B992-2734-4FDD-A169-C1699D5E2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7950" y="2556932"/>
            <a:ext cx="6916099" cy="3629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5152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161350" cy="1303867"/>
          </a:xfrm>
        </p:spPr>
        <p:txBody>
          <a:bodyPr>
            <a:normAutofit/>
          </a:bodyPr>
          <a:lstStyle/>
          <a:p>
            <a:r>
              <a:rPr lang="da-DK" dirty="0"/>
              <a:t>Udstedelse af digitalt certifikat fra CA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sp>
        <p:nvSpPr>
          <p:cNvPr id="6" name="Pladsholder til indhold 2">
            <a:extLst>
              <a:ext uri="{FF2B5EF4-FFF2-40B4-BE49-F238E27FC236}">
                <a16:creationId xmlns:a16="http://schemas.microsoft.com/office/drawing/2014/main" id="{1F37950D-973A-41D9-9C1B-0039FE554B54}"/>
              </a:ext>
            </a:extLst>
          </p:cNvPr>
          <p:cNvSpPr txBox="1">
            <a:spLocks/>
          </p:cNvSpPr>
          <p:nvPr/>
        </p:nvSpPr>
        <p:spPr>
          <a:xfrm>
            <a:off x="861290" y="2686241"/>
            <a:ext cx="7875759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/>
              <a:buNone/>
            </a:pPr>
            <a:endParaRPr lang="da-DK" dirty="0"/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7903B992-2734-4FDD-A169-C1699D5E20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436" y="2425170"/>
            <a:ext cx="7042848" cy="3695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3720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3849253" cy="1303867"/>
          </a:xfrm>
        </p:spPr>
        <p:txBody>
          <a:bodyPr>
            <a:normAutofit fontScale="90000"/>
          </a:bodyPr>
          <a:lstStyle/>
          <a:p>
            <a:r>
              <a:rPr lang="da-DK" dirty="0"/>
              <a:t>Digitale certifikater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sp>
        <p:nvSpPr>
          <p:cNvPr id="6" name="Pladsholder til indhold 2">
            <a:extLst>
              <a:ext uri="{FF2B5EF4-FFF2-40B4-BE49-F238E27FC236}">
                <a16:creationId xmlns:a16="http://schemas.microsoft.com/office/drawing/2014/main" id="{1F37950D-973A-41D9-9C1B-0039FE554B54}"/>
              </a:ext>
            </a:extLst>
          </p:cNvPr>
          <p:cNvSpPr txBox="1">
            <a:spLocks/>
          </p:cNvSpPr>
          <p:nvPr/>
        </p:nvSpPr>
        <p:spPr>
          <a:xfrm>
            <a:off x="861290" y="2686241"/>
            <a:ext cx="7875759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r>
              <a:rPr lang="da-DK" dirty="0"/>
              <a:t>Code sign</a:t>
            </a:r>
            <a:br>
              <a:rPr lang="da-DK" dirty="0"/>
            </a:br>
            <a:r>
              <a:rPr lang="da-DK" dirty="0"/>
              <a:t>(Windows program)</a:t>
            </a:r>
          </a:p>
          <a:p>
            <a:pPr lvl="1"/>
            <a:endParaRPr lang="da-DK" dirty="0"/>
          </a:p>
          <a:p>
            <a:pPr marL="457200" lvl="1" indent="0">
              <a:buFont typeface="Arial"/>
              <a:buNone/>
            </a:pPr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0B816A70-A3BF-4008-8D15-25E052A94D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3232" y="1012150"/>
            <a:ext cx="6863677" cy="4405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4375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HPKP (http Public Key </a:t>
            </a:r>
            <a:r>
              <a:rPr lang="da-DK" dirty="0" err="1"/>
              <a:t>Pinning</a:t>
            </a:r>
            <a:r>
              <a:rPr lang="da-DK" dirty="0"/>
              <a:t>)</a:t>
            </a:r>
          </a:p>
        </p:txBody>
      </p:sp>
      <p:sp>
        <p:nvSpPr>
          <p:cNvPr id="8" name="Pladsholder til indhold 2">
            <a:extLst>
              <a:ext uri="{FF2B5EF4-FFF2-40B4-BE49-F238E27FC236}">
                <a16:creationId xmlns:a16="http://schemas.microsoft.com/office/drawing/2014/main" id="{C9A4C84D-4AA6-4712-9D52-B44C20F06F6A}"/>
              </a:ext>
            </a:extLst>
          </p:cNvPr>
          <p:cNvSpPr txBox="1">
            <a:spLocks/>
          </p:cNvSpPr>
          <p:nvPr/>
        </p:nvSpPr>
        <p:spPr>
          <a:xfrm>
            <a:off x="1447801" y="27093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a-DK" dirty="0"/>
              <a:t>Trust on </a:t>
            </a:r>
            <a:r>
              <a:rPr lang="da-DK" dirty="0" err="1"/>
              <a:t>first</a:t>
            </a:r>
            <a:r>
              <a:rPr lang="da-DK" dirty="0"/>
              <a:t> </a:t>
            </a:r>
            <a:r>
              <a:rPr lang="da-DK" dirty="0" err="1"/>
              <a:t>use</a:t>
            </a:r>
            <a:r>
              <a:rPr lang="da-DK" dirty="0"/>
              <a:t> (pin public </a:t>
            </a:r>
            <a:r>
              <a:rPr lang="da-DK" dirty="0" err="1"/>
              <a:t>key</a:t>
            </a:r>
            <a:r>
              <a:rPr lang="da-DK" dirty="0"/>
              <a:t>)</a:t>
            </a:r>
          </a:p>
          <a:p>
            <a:pPr lvl="1"/>
            <a:r>
              <a:rPr lang="da-DK" dirty="0"/>
              <a:t>Brugere låst ude</a:t>
            </a:r>
          </a:p>
          <a:p>
            <a:pPr lvl="1"/>
            <a:r>
              <a:rPr lang="da-DK" dirty="0"/>
              <a:t>Mobile apps </a:t>
            </a:r>
          </a:p>
        </p:txBody>
      </p:sp>
      <p:pic>
        <p:nvPicPr>
          <p:cNvPr id="11" name="Grafik 10" descr="Tommelfingeren opad med massiv udfyldning">
            <a:extLst>
              <a:ext uri="{FF2B5EF4-FFF2-40B4-BE49-F238E27FC236}">
                <a16:creationId xmlns:a16="http://schemas.microsoft.com/office/drawing/2014/main" id="{13981B78-5473-450A-940A-116BEB6BB4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616036" y="3685308"/>
            <a:ext cx="290945" cy="290945"/>
          </a:xfrm>
          <a:prstGeom prst="rect">
            <a:avLst/>
          </a:prstGeom>
        </p:spPr>
      </p:pic>
      <p:pic>
        <p:nvPicPr>
          <p:cNvPr id="13" name="Grafik 12" descr="Tommelfingeren opad med massiv udfyldning">
            <a:extLst>
              <a:ext uri="{FF2B5EF4-FFF2-40B4-BE49-F238E27FC236}">
                <a16:creationId xmlns:a16="http://schemas.microsoft.com/office/drawing/2014/main" id="{15903825-A3FB-4F0D-86F4-F7AFB0AC1E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0800000">
            <a:off x="4008582" y="3283527"/>
            <a:ext cx="290945" cy="290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4054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Symmetrisk </a:t>
            </a:r>
            <a:r>
              <a:rPr lang="da-DK" dirty="0" err="1"/>
              <a:t>vs</a:t>
            </a:r>
            <a:r>
              <a:rPr lang="da-DK" dirty="0"/>
              <a:t> Asymmetrisk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6145B44E-19E7-43CF-BE9C-8C0F20A6D0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7970" y="2661463"/>
            <a:ext cx="3750650" cy="33234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2070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Symmetrisk kryptering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ABC8981C-C1DE-4053-89E4-64214C91B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1845" y="2897003"/>
            <a:ext cx="1981477" cy="263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217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Asymmetrisk kryptering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5EC4F7AA-9485-44D2-A89E-C4B5FD2A10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8756" y="2556932"/>
            <a:ext cx="1998712" cy="342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01595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Fællesnævnere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1" indent="0">
              <a:buNone/>
            </a:pPr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pic>
        <p:nvPicPr>
          <p:cNvPr id="6" name="Billede 5">
            <a:extLst>
              <a:ext uri="{FF2B5EF4-FFF2-40B4-BE49-F238E27FC236}">
                <a16:creationId xmlns:a16="http://schemas.microsoft.com/office/drawing/2014/main" id="{E0523069-0726-4377-9AC1-BDF39A9BA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65534" y="2556932"/>
            <a:ext cx="5575510" cy="353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8010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a-DK" dirty="0"/>
              <a:t>Symmetrisk: DES/AES</a:t>
            </a:r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80ADB535-03D6-47BB-9872-0C6659B8A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50516" y="2505004"/>
            <a:ext cx="5890968" cy="3370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962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Asymmetrisk: RSA (1978)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da-DK" dirty="0"/>
              <a:t>Baserer sig på </a:t>
            </a:r>
            <a:r>
              <a:rPr lang="da-DK" dirty="0" err="1"/>
              <a:t>faktorering</a:t>
            </a:r>
            <a:r>
              <a:rPr lang="da-DK" dirty="0"/>
              <a:t> af store primtal (Eksponentiel tidskompleksitet)</a:t>
            </a:r>
          </a:p>
          <a:p>
            <a:pPr lvl="1"/>
            <a:r>
              <a:rPr lang="da-DK" dirty="0"/>
              <a:t>Kryptering sker ved </a:t>
            </a:r>
            <a:r>
              <a:rPr lang="da-DK" dirty="0" err="1"/>
              <a:t>integer</a:t>
            </a:r>
            <a:r>
              <a:rPr lang="da-DK" dirty="0"/>
              <a:t> par (e, n) og dekryptering (d, n)</a:t>
            </a:r>
          </a:p>
          <a:p>
            <a:pPr lvl="1"/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pic>
        <p:nvPicPr>
          <p:cNvPr id="7" name="Billede 6">
            <a:extLst>
              <a:ext uri="{FF2B5EF4-FFF2-40B4-BE49-F238E27FC236}">
                <a16:creationId xmlns:a16="http://schemas.microsoft.com/office/drawing/2014/main" id="{9AC6AA9A-0D77-4ED2-8924-ABC0807B7E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9202" y="3429000"/>
            <a:ext cx="3213853" cy="2246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36522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SSL/TLS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da-DK" dirty="0"/>
              <a:t>SSL: Secure </a:t>
            </a:r>
            <a:r>
              <a:rPr lang="da-DK" dirty="0" err="1"/>
              <a:t>Socket</a:t>
            </a:r>
            <a:r>
              <a:rPr lang="da-DK" dirty="0"/>
              <a:t> </a:t>
            </a:r>
            <a:r>
              <a:rPr lang="da-DK" dirty="0" err="1"/>
              <a:t>Layer</a:t>
            </a:r>
            <a:endParaRPr lang="da-DK" dirty="0"/>
          </a:p>
          <a:p>
            <a:pPr lvl="1"/>
            <a:r>
              <a:rPr lang="da-DK" dirty="0"/>
              <a:t>TLS: Transport </a:t>
            </a:r>
            <a:r>
              <a:rPr lang="da-DK" dirty="0" err="1"/>
              <a:t>Layer</a:t>
            </a:r>
            <a:r>
              <a:rPr lang="da-DK" dirty="0"/>
              <a:t> Security (fra SSL 3.0)</a:t>
            </a:r>
          </a:p>
          <a:p>
            <a:pPr lvl="1"/>
            <a:r>
              <a:rPr lang="da-DK" dirty="0"/>
              <a:t>TLS 1.0, 1.1, 1.2, 1.3 (</a:t>
            </a:r>
            <a:r>
              <a:rPr lang="da-DK" dirty="0" err="1"/>
              <a:t>Backwards</a:t>
            </a:r>
            <a:r>
              <a:rPr lang="da-DK" dirty="0"/>
              <a:t> kompatibilitet på hjemmesider)</a:t>
            </a:r>
          </a:p>
          <a:p>
            <a:pPr lvl="1"/>
            <a:r>
              <a:rPr lang="da-DK" dirty="0"/>
              <a:t>Et og tovejs</a:t>
            </a:r>
          </a:p>
        </p:txBody>
      </p:sp>
    </p:spTree>
    <p:extLst>
      <p:ext uri="{BB962C8B-B14F-4D97-AF65-F5344CB8AC3E}">
        <p14:creationId xmlns:p14="http://schemas.microsoft.com/office/powerpoint/2010/main" val="233773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C2C1735-162E-450E-927E-ACCA4E16F0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dirty="0"/>
              <a:t>Tovejs SSL/TLS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A11D2649-A50E-4402-B702-33841EF95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da-DK" dirty="0"/>
          </a:p>
          <a:p>
            <a:pPr marL="457200" lvl="1" indent="0">
              <a:buNone/>
            </a:pPr>
            <a:endParaRPr lang="da-DK" dirty="0"/>
          </a:p>
        </p:txBody>
      </p:sp>
      <p:pic>
        <p:nvPicPr>
          <p:cNvPr id="5" name="Billede 4">
            <a:extLst>
              <a:ext uri="{FF2B5EF4-FFF2-40B4-BE49-F238E27FC236}">
                <a16:creationId xmlns:a16="http://schemas.microsoft.com/office/drawing/2014/main" id="{30E32E08-7D64-4515-B6C5-B20B05DEC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6203" y="2571554"/>
            <a:ext cx="4558961" cy="3327868"/>
          </a:xfrm>
          <a:prstGeom prst="rect">
            <a:avLst/>
          </a:prstGeom>
        </p:spPr>
      </p:pic>
      <p:sp>
        <p:nvSpPr>
          <p:cNvPr id="8" name="Pladsholder til indhold 2">
            <a:extLst>
              <a:ext uri="{FF2B5EF4-FFF2-40B4-BE49-F238E27FC236}">
                <a16:creationId xmlns:a16="http://schemas.microsoft.com/office/drawing/2014/main" id="{646C39C2-0AE4-4386-A819-D768AB987474}"/>
              </a:ext>
            </a:extLst>
          </p:cNvPr>
          <p:cNvSpPr txBox="1">
            <a:spLocks/>
          </p:cNvSpPr>
          <p:nvPr/>
        </p:nvSpPr>
        <p:spPr>
          <a:xfrm>
            <a:off x="5914398" y="2743201"/>
            <a:ext cx="4851399" cy="242608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da-DK" dirty="0"/>
              <a:t>Svært at medbringe nøgle</a:t>
            </a:r>
          </a:p>
        </p:txBody>
      </p:sp>
    </p:spTree>
    <p:extLst>
      <p:ext uri="{BB962C8B-B14F-4D97-AF65-F5344CB8AC3E}">
        <p14:creationId xmlns:p14="http://schemas.microsoft.com/office/powerpoint/2010/main" val="8843211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sk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491_TF44606487.potx" id="{74485E8A-C496-4073-9560-328CDC302995}" vid="{39304DA7-5C46-4BA3-8C85-ADF69FBBE37F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F027939-E3B8-41D6-8A67-A640CA8A50F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A1E945A-F8B2-4917-A3C0-E5FD0C7053C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3AC0881-EA88-432B-86BB-4EB78D0EA8C1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Organisk design</Template>
  <TotalTime>1936</TotalTime>
  <Words>170</Words>
  <Application>Microsoft Office PowerPoint</Application>
  <PresentationFormat>Widescreen</PresentationFormat>
  <Paragraphs>26</Paragraphs>
  <Slides>13</Slides>
  <Notes>1</Notes>
  <HiddenSlides>0</HiddenSlides>
  <MMClips>0</MMClips>
  <ScaleCrop>false</ScaleCrop>
  <HeadingPairs>
    <vt:vector size="6" baseType="variant">
      <vt:variant>
        <vt:lpstr>Benyttede skrifttyper</vt:lpstr>
      </vt:variant>
      <vt:variant>
        <vt:i4>3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13</vt:i4>
      </vt:variant>
    </vt:vector>
  </HeadingPairs>
  <TitlesOfParts>
    <vt:vector size="17" baseType="lpstr">
      <vt:lpstr>Arial</vt:lpstr>
      <vt:lpstr>Calibri</vt:lpstr>
      <vt:lpstr>Garamond</vt:lpstr>
      <vt:lpstr>Organisk</vt:lpstr>
      <vt:lpstr>3. Symmetrisk og Asymmetrisk nøglekryptering og digitale signaturer</vt:lpstr>
      <vt:lpstr>Symmetrisk vs Asymmetrisk</vt:lpstr>
      <vt:lpstr>Symmetrisk kryptering</vt:lpstr>
      <vt:lpstr>Asymmetrisk kryptering</vt:lpstr>
      <vt:lpstr>Fællesnævnere</vt:lpstr>
      <vt:lpstr>Symmetrisk: DES/AES</vt:lpstr>
      <vt:lpstr>Asymmetrisk: RSA (1978)</vt:lpstr>
      <vt:lpstr>SSL/TLS</vt:lpstr>
      <vt:lpstr>Tovejs SSL/TLS</vt:lpstr>
      <vt:lpstr>Digitale certifikater</vt:lpstr>
      <vt:lpstr>Udstedelse af digitalt certifikat fra CA</vt:lpstr>
      <vt:lpstr>Digitale certifikater</vt:lpstr>
      <vt:lpstr>HPKP (http Public Key Pinning)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 Grundbegreberne indenfor IT-sikkerhed</dc:title>
  <dc:creator>Mathias Nielsen</dc:creator>
  <cp:lastModifiedBy>Mathias Nielsen</cp:lastModifiedBy>
  <cp:revision>26</cp:revision>
  <dcterms:created xsi:type="dcterms:W3CDTF">2021-01-03T14:11:21Z</dcterms:created>
  <dcterms:modified xsi:type="dcterms:W3CDTF">2021-01-06T21:31:59Z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